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0" r:id="rId8"/>
    <p:sldId id="261" r:id="rId9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sdraveurs.sharepoint.com/:p:/s/131-RCIT-Responsablespdagonumriques2021/EZ-qxve-WR5Oty1y7wKvTOkBS66UyThoTfSnTzg786Bkpw?e=ir1z1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parentc12/activit-s-num-riques-petit-prince-a22jfv071zpytb68" TargetMode="External"/><Relationship Id="rId2" Type="http://schemas.openxmlformats.org/officeDocument/2006/relationships/hyperlink" Target="https://csdraveurs.sharepoint.com/:w:/s/131-RCIT-Responsablespdagonumriques2021/EQYlQA22Ib1DtKU0rde9aToBhK5RsM0TyrNwb9dw3gdBRg?e=BFbRZ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draveurs-my.sharepoint.com/:w:/g/personal/parentc1_cssd_gouv_qc_ca/EbaPwzjEsQFBsqnm7Rp1vsIBDZ1az7lGabCBzDo5oHPAGA?e=4DHQe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cssd.gouv.qc.ca/servicedesressourcesducativesd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a=a&amp;cHash=e0fc0d079bf8522871c66b1ecde9cca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hyperlink" Target="https://campus.recit.qc.ca/" TargetMode="External"/><Relationship Id="rId5" Type="http://schemas.openxmlformats.org/officeDocument/2006/relationships/hyperlink" Target="https://sites.google.com/edu.csdraveurs.qc.ca/recitcssd/accueil" TargetMode="External"/><Relationship Id="rId10" Type="http://schemas.openxmlformats.org/officeDocument/2006/relationships/hyperlink" Target="https://view.genially.com/667ac1d64c7fbb00143e5808/interactive-content-24-25-offre-formation-recit" TargetMode="External"/><Relationship Id="rId4" Type="http://schemas.openxmlformats.org/officeDocument/2006/relationships/hyperlink" Target="https://view.genial.ly/63277d921f823600115945e7" TargetMode="Externa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05DFECB-04F3-C7F2-CB57-3B7940A92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4147"/>
              </p:ext>
            </p:extLst>
          </p:nvPr>
        </p:nvGraphicFramePr>
        <p:xfrm>
          <a:off x="1136927" y="2082706"/>
          <a:ext cx="9918145" cy="415268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4049829">
                  <a:extLst>
                    <a:ext uri="{9D8B030D-6E8A-4147-A177-3AD203B41FA5}">
                      <a16:colId xmlns:a16="http://schemas.microsoft.com/office/drawing/2014/main" val="4197456801"/>
                    </a:ext>
                  </a:extLst>
                </a:gridCol>
                <a:gridCol w="5868316">
                  <a:extLst>
                    <a:ext uri="{9D8B030D-6E8A-4147-A177-3AD203B41FA5}">
                      <a16:colId xmlns:a16="http://schemas.microsoft.com/office/drawing/2014/main" val="3671621194"/>
                    </a:ext>
                  </a:extLst>
                </a:gridCol>
              </a:tblGrid>
              <a:tr h="876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École</a:t>
                      </a:r>
                      <a:endParaRPr lang="fr-FR" sz="200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61653" marR="161653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</a:rPr>
                        <a:t>Le Petit Prince</a:t>
                      </a:r>
                    </a:p>
                  </a:txBody>
                  <a:tcPr marL="161653" marR="161653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695654"/>
                  </a:ext>
                </a:extLst>
              </a:tr>
              <a:tr h="109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Direction responsable du dossier</a:t>
                      </a:r>
                      <a:endParaRPr lang="fr-FR" sz="200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61653" marR="161653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</a:rPr>
                        <a:t>Nathalie Barbe</a:t>
                      </a:r>
                    </a:p>
                  </a:txBody>
                  <a:tcPr marL="161653" marR="161653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937550"/>
                  </a:ext>
                </a:extLst>
              </a:tr>
              <a:tr h="109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Responsable(s) </a:t>
                      </a:r>
                      <a:r>
                        <a:rPr lang="fr-FR" sz="2000" err="1">
                          <a:effectLst/>
                        </a:rPr>
                        <a:t>pédagonumérique</a:t>
                      </a:r>
                      <a:r>
                        <a:rPr lang="fr-FR" sz="2000">
                          <a:effectLst/>
                        </a:rPr>
                        <a:t>(s)</a:t>
                      </a:r>
                      <a:endParaRPr lang="fr-FR" sz="200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61653" marR="161653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err="1">
                          <a:solidFill>
                            <a:schemeClr val="bg1"/>
                          </a:solidFill>
                          <a:effectLst/>
                        </a:rPr>
                        <a:t>Carolyne</a:t>
                      </a: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</a:rPr>
                        <a:t> Parent</a:t>
                      </a:r>
                      <a:endParaRPr lang="fr-FR"/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</a:rPr>
                        <a:t>Cynthia </a:t>
                      </a:r>
                      <a:r>
                        <a:rPr lang="fr-FR" sz="2000" err="1">
                          <a:solidFill>
                            <a:schemeClr val="bg1"/>
                          </a:solidFill>
                          <a:effectLst/>
                        </a:rPr>
                        <a:t>Deschâtelets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</a:rPr>
                        <a:t>Cassandra Marcoux-Emond</a:t>
                      </a:r>
                    </a:p>
                  </a:txBody>
                  <a:tcPr marL="161653" marR="161653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701985"/>
                  </a:ext>
                </a:extLst>
              </a:tr>
              <a:tr h="1092054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fr-FR" sz="2000" dirty="0">
                          <a:effectLst/>
                        </a:rPr>
                        <a:t>Lien vers le plan d'action 25-26</a:t>
                      </a:r>
                    </a:p>
                  </a:txBody>
                  <a:tcPr marL="161653" marR="161653" marT="0" marB="0" anchor="ctr">
                    <a:lnL w="28575">
                      <a:solidFill>
                        <a:schemeClr val="accent1">
                          <a:lumMod val="50000"/>
                        </a:schemeClr>
                      </a:solidFill>
                    </a:lnL>
                    <a:lnR w="28575">
                      <a:solidFill>
                        <a:schemeClr val="accent1">
                          <a:lumMod val="50000"/>
                        </a:schemeClr>
                      </a:solidFill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accent1">
                          <a:lumMod val="5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20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25-26</a:t>
                      </a:r>
                      <a:r>
                        <a:rPr lang="fr-FR" sz="20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PANÉ Petit Prince.pptx</a:t>
                      </a:r>
                      <a:endParaRPr lang="fr-FR" dirty="0"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161653" marR="161653" marT="0" marB="0" anchor="ctr">
                    <a:lnL w="28575">
                      <a:solidFill>
                        <a:schemeClr val="accent1">
                          <a:lumMod val="50000"/>
                        </a:schemeClr>
                      </a:solidFill>
                    </a:lnL>
                    <a:lnR w="28575">
                      <a:solidFill>
                        <a:schemeClr val="accent1">
                          <a:lumMod val="50000"/>
                        </a:schemeClr>
                      </a:solidFill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accent1">
                          <a:lumMod val="50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4750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C0302C-AF74-4960-9288-DC75E4E87A8B}"/>
              </a:ext>
            </a:extLst>
          </p:cNvPr>
          <p:cNvSpPr/>
          <p:nvPr/>
        </p:nvSpPr>
        <p:spPr>
          <a:xfrm>
            <a:off x="2413617" y="571076"/>
            <a:ext cx="6340017" cy="11128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3200" b="1" dirty="0">
                <a:latin typeface="Arial Rounded MT Bold"/>
                <a:ea typeface="Calibri"/>
                <a:cs typeface="Times New Roman"/>
              </a:rPr>
              <a:t> </a:t>
            </a:r>
            <a:r>
              <a:rPr lang="fr-FR" sz="3200" b="1" dirty="0">
                <a:latin typeface="Arial Rounded MT Bold"/>
                <a:ea typeface="Calibri"/>
                <a:cs typeface="Times New Roman"/>
              </a:rPr>
              <a:t>PLAN ACTION NUMÉRIQUE ÉCOLE 2025-2026</a:t>
            </a:r>
            <a:endParaRPr lang="fr-CA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>
              <a:ea typeface="Calibri"/>
              <a:cs typeface="Calibri"/>
            </a:endParaRP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6ED2F5A-8FC6-C830-E58C-9607AFC7B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966103"/>
              </p:ext>
            </p:extLst>
          </p:nvPr>
        </p:nvGraphicFramePr>
        <p:xfrm>
          <a:off x="205153" y="175845"/>
          <a:ext cx="11789726" cy="674083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2672219">
                  <a:extLst>
                    <a:ext uri="{9D8B030D-6E8A-4147-A177-3AD203B41FA5}">
                      <a16:colId xmlns:a16="http://schemas.microsoft.com/office/drawing/2014/main" val="364580027"/>
                    </a:ext>
                  </a:extLst>
                </a:gridCol>
                <a:gridCol w="3245922">
                  <a:extLst>
                    <a:ext uri="{9D8B030D-6E8A-4147-A177-3AD203B41FA5}">
                      <a16:colId xmlns:a16="http://schemas.microsoft.com/office/drawing/2014/main" val="2970497226"/>
                    </a:ext>
                  </a:extLst>
                </a:gridCol>
                <a:gridCol w="1197428">
                  <a:extLst>
                    <a:ext uri="{9D8B030D-6E8A-4147-A177-3AD203B41FA5}">
                      <a16:colId xmlns:a16="http://schemas.microsoft.com/office/drawing/2014/main" val="814716403"/>
                    </a:ext>
                  </a:extLst>
                </a:gridCol>
                <a:gridCol w="891638">
                  <a:extLst>
                    <a:ext uri="{9D8B030D-6E8A-4147-A177-3AD203B41FA5}">
                      <a16:colId xmlns:a16="http://schemas.microsoft.com/office/drawing/2014/main" val="2272959145"/>
                    </a:ext>
                  </a:extLst>
                </a:gridCol>
                <a:gridCol w="1228142">
                  <a:extLst>
                    <a:ext uri="{9D8B030D-6E8A-4147-A177-3AD203B41FA5}">
                      <a16:colId xmlns:a16="http://schemas.microsoft.com/office/drawing/2014/main" val="565928536"/>
                    </a:ext>
                  </a:extLst>
                </a:gridCol>
                <a:gridCol w="2554377">
                  <a:extLst>
                    <a:ext uri="{9D8B030D-6E8A-4147-A177-3AD203B41FA5}">
                      <a16:colId xmlns:a16="http://schemas.microsoft.com/office/drawing/2014/main" val="1212825386"/>
                    </a:ext>
                  </a:extLst>
                </a:gridCol>
              </a:tblGrid>
              <a:tr h="1281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Objectifs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Moyens pour les atteindre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Personnel impliqué dans la mise en </a:t>
                      </a:r>
                      <a:r>
                        <a:rPr lang="fr-FR" sz="1800" err="1">
                          <a:solidFill>
                            <a:schemeClr val="bg1"/>
                          </a:solidFill>
                          <a:effectLst/>
                        </a:rPr>
                        <a:t>oeuvre</a:t>
                      </a:r>
                      <a:endParaRPr lang="fr-FR" sz="2400" err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Échéancier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Tableau de collecte de données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4" marR="119144" marT="0" marB="0" anchor="ctr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099">
                      <a:solidFill>
                        <a:schemeClr val="tx1"/>
                      </a:solidFill>
                    </a:lnR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bg1"/>
                          </a:solidFill>
                          <a:effectLst/>
                        </a:rPr>
                        <a:t>Bilan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380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42449"/>
                  </a:ext>
                </a:extLst>
              </a:tr>
              <a:tr h="264520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Projet éducatif:</a:t>
                      </a:r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r-FR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Augmenter le nombre d'initiatives numériques pour chacun des élèves*</a:t>
                      </a:r>
                      <a:endParaRPr lang="fr-FR" dirty="0"/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(minimum de 4 initiatives par année  dont une en robotique ou en programmation) </a:t>
                      </a:r>
                      <a:endParaRPr lang="fr-FR" dirty="0"/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None/>
                      </a:pPr>
                      <a:endParaRPr lang="fr-FR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200">
                        <a:effectLst/>
                      </a:endParaRPr>
                    </a:p>
                  </a:txBody>
                  <a:tcPr marL="119145" marR="11914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Consulter régulièrement l'équipe 131-RÉCIT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Libération avec appui au besoin de CP RÉCIT et des responsables </a:t>
                      </a:r>
                      <a:r>
                        <a:rPr lang="fr-FR" sz="1200" err="1">
                          <a:effectLst/>
                        </a:rPr>
                        <a:t>pédagonumériques</a:t>
                      </a:r>
                      <a:endParaRPr lang="fr-FR" sz="1200">
                        <a:effectLst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Promouvoir les activités d'École en Réseau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Assister aux formations  du SRÉ dont Groupe de développement  en programmation 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Recruter un enseignant du 1er cycle qui travaillerait en collaboration avec les responsables afin de faciliter l'intégration du  numérique dans les activités pédagogiques.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Semaine d'</a:t>
                      </a:r>
                      <a:r>
                        <a:rPr lang="fr-FR" sz="1200" dirty="0" err="1">
                          <a:effectLst/>
                        </a:rPr>
                        <a:t>appropration</a:t>
                      </a:r>
                      <a:r>
                        <a:rPr lang="fr-FR" sz="1200" dirty="0">
                          <a:effectLst/>
                        </a:rPr>
                        <a:t> du Carrefour d'apprentissage en novembre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Référer les enseignants au </a:t>
                      </a:r>
                      <a:r>
                        <a:rPr lang="fr-FR" sz="1200" dirty="0">
                          <a:effectLst/>
                          <a:hlinkClick r:id="rId3"/>
                        </a:rPr>
                        <a:t>Padlet</a:t>
                      </a:r>
                      <a:r>
                        <a:rPr lang="fr-FR" sz="1200" dirty="0">
                          <a:effectLst/>
                        </a:rPr>
                        <a:t> et l'enrichir au besoin </a:t>
                      </a:r>
                    </a:p>
                  </a:txBody>
                  <a:tcPr marL="119145" marR="11914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Responsables </a:t>
                      </a:r>
                      <a:r>
                        <a:rPr lang="fr-FR" sz="1200" err="1">
                          <a:effectLst/>
                        </a:rPr>
                        <a:t>pédagonumériques</a:t>
                      </a:r>
                      <a:endParaRPr lang="fr-FR" sz="1200" dirty="0" err="1">
                        <a:effectLst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effectLst/>
                        </a:rPr>
                        <a:t>Direction</a:t>
                      </a: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200">
                        <a:effectLst/>
                      </a:endParaRPr>
                    </a:p>
                  </a:txBody>
                  <a:tcPr marL="119145" marR="11914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Juin 2027</a:t>
                      </a:r>
                    </a:p>
                  </a:txBody>
                  <a:tcPr marL="119145" marR="119145" marT="0" marB="0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 dirty="0">
                          <a:effectLst/>
                          <a:latin typeface="Calibri"/>
                        </a:rPr>
                        <a:t>Un tableau avec tous les noms du personnel sera disponible dans Teams. Chacun sera responsable d'y indiquer ses </a:t>
                      </a:r>
                      <a:r>
                        <a:rPr lang="fr-FR" sz="1200" b="0" i="0" u="none" strike="noStrike" noProof="0" dirty="0" err="1">
                          <a:effectLst/>
                          <a:latin typeface="Calibri"/>
                        </a:rPr>
                        <a:t>initiatives.Insérer</a:t>
                      </a:r>
                      <a:r>
                        <a:rPr lang="fr-FR" sz="1200" b="0" i="0" u="none" strike="noStrike" noProof="0" dirty="0">
                          <a:effectLst/>
                          <a:latin typeface="Calibri"/>
                        </a:rPr>
                        <a:t> une liste à cocher d'exemples </a:t>
                      </a: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0" i="0" u="none" strike="noStrike" noProof="0" dirty="0">
                          <a:effectLst/>
                          <a:hlinkClick r:id="rId4"/>
                        </a:rPr>
                        <a:t>Initiatives numériques.docx</a:t>
                      </a:r>
                      <a:r>
                        <a:rPr lang="fr-FR" sz="1200" b="0" i="0" u="none" strike="noStrike" noProof="0" dirty="0">
                          <a:effectLst/>
                        </a:rPr>
                        <a:t> </a:t>
                      </a:r>
                    </a:p>
                  </a:txBody>
                  <a:tcPr marL="119144" marR="119144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099">
                      <a:solidFill>
                        <a:schemeClr val="tx1"/>
                      </a:solidFill>
                    </a:lnR>
                    <a:lnT w="12700">
                      <a:solidFill>
                        <a:schemeClr val="bg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dirty="0"/>
                    </a:p>
                  </a:txBody>
                  <a:tcPr marL="119145" marR="119145" marT="0" marB="0">
                    <a:lnL w="380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1634"/>
                  </a:ext>
                </a:extLst>
              </a:tr>
              <a:tr h="9336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Modéliser les utilisations possibles du Carrefour d'apprentissage</a:t>
                      </a: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marL="285750" lvl="0" indent="-2857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fr-FR" sz="1200"/>
                    </a:p>
                    <a:p>
                      <a:pPr marL="285750" lvl="0" indent="-2857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/>
                        <a:t>Créer un répertoire d'idées à suggérer aux enseignants qui leur permettra d'utiliser le Carrefour d'apprentissage. </a:t>
                      </a:r>
                    </a:p>
                    <a:p>
                      <a:pPr marL="285750" lvl="0" indent="-2857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/>
                        <a:t>Voir plan de déploiement détaillé à la diapo 4. </a:t>
                      </a: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Responsables </a:t>
                      </a:r>
                      <a:r>
                        <a:rPr lang="fr-FR" sz="1200" err="1">
                          <a:effectLst/>
                        </a:rPr>
                        <a:t>pédagonumériques</a:t>
                      </a:r>
                      <a:endParaRPr lang="fr-FR" sz="1200" dirty="0" err="1">
                        <a:effectLst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200">
                        <a:effectLst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effectLst/>
                        </a:rPr>
                        <a:t>CP RÉCIT</a:t>
                      </a: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Juin 2026</a:t>
                      </a:r>
                    </a:p>
                  </a:txBody>
                  <a:tcPr marL="119145" marR="119145" marT="0" marB="0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200">
                        <a:effectLst/>
                      </a:endParaRPr>
                    </a:p>
                  </a:txBody>
                  <a:tcPr marL="119144" marR="119144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099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</a:endParaRPr>
                    </a:p>
                  </a:txBody>
                  <a:tcPr marL="119145" marR="119145" marT="0" marB="0">
                    <a:lnL w="380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91006"/>
                  </a:ext>
                </a:extLst>
              </a:tr>
              <a:tr h="1345870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CA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Poursuivre les rappels fréquents de l'utilisation  de Teams (pour les classes et pour la communication école), tel que les c</a:t>
                      </a:r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ommuniqués</a:t>
                      </a:r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activités, compte rendu des procès-verbaux.</a:t>
                      </a:r>
                      <a:endParaRPr lang="fr-FR" dirty="0"/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</a:rPr>
                        <a:t>Dans les communications écrites de la direction ou les réunions en présentiel</a:t>
                      </a:r>
                      <a:endParaRPr lang="fr-FR" dirty="0"/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Lors d'une rencontre du personnel de novembre, montrer aux enseignants à démasquer leurs canaux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Leur demander d'ajouter les réactions lorsqu'ils voient les  publications</a:t>
                      </a: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effectLst/>
                        </a:rPr>
                        <a:t>Direction</a:t>
                      </a:r>
                      <a:endParaRPr lang="fr-FR" dirty="0"/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effectLst/>
                        </a:rPr>
                        <a:t>Responsables </a:t>
                      </a:r>
                      <a:r>
                        <a:rPr lang="fr-FR" sz="1200" err="1">
                          <a:effectLst/>
                        </a:rPr>
                        <a:t>pédagonumériques</a:t>
                      </a:r>
                      <a:endParaRPr lang="fr-FR" sz="1200">
                        <a:effectLst/>
                      </a:endParaRP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effectLst/>
                        </a:rPr>
                        <a:t>En continu</a:t>
                      </a:r>
                      <a:endParaRPr lang="fr-FR" dirty="0"/>
                    </a:p>
                  </a:txBody>
                  <a:tcPr marL="119145" marR="119145" marT="0" marB="0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200">
                        <a:effectLst/>
                      </a:endParaRPr>
                    </a:p>
                  </a:txBody>
                  <a:tcPr marL="119144" marR="119144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099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119145" marR="119145" marT="0" marB="0">
                    <a:lnL w="380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9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09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6ED2F5A-8FC6-C830-E58C-9607AFC7B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673405"/>
              </p:ext>
            </p:extLst>
          </p:nvPr>
        </p:nvGraphicFramePr>
        <p:xfrm>
          <a:off x="526256" y="518569"/>
          <a:ext cx="11122961" cy="549666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2751666">
                  <a:extLst>
                    <a:ext uri="{9D8B030D-6E8A-4147-A177-3AD203B41FA5}">
                      <a16:colId xmlns:a16="http://schemas.microsoft.com/office/drawing/2014/main" val="364580027"/>
                    </a:ext>
                  </a:extLst>
                </a:gridCol>
                <a:gridCol w="3015118">
                  <a:extLst>
                    <a:ext uri="{9D8B030D-6E8A-4147-A177-3AD203B41FA5}">
                      <a16:colId xmlns:a16="http://schemas.microsoft.com/office/drawing/2014/main" val="2970497226"/>
                    </a:ext>
                  </a:extLst>
                </a:gridCol>
                <a:gridCol w="1372610">
                  <a:extLst>
                    <a:ext uri="{9D8B030D-6E8A-4147-A177-3AD203B41FA5}">
                      <a16:colId xmlns:a16="http://schemas.microsoft.com/office/drawing/2014/main" val="814716403"/>
                    </a:ext>
                  </a:extLst>
                </a:gridCol>
                <a:gridCol w="1293420">
                  <a:extLst>
                    <a:ext uri="{9D8B030D-6E8A-4147-A177-3AD203B41FA5}">
                      <a16:colId xmlns:a16="http://schemas.microsoft.com/office/drawing/2014/main" val="2272959145"/>
                    </a:ext>
                  </a:extLst>
                </a:gridCol>
                <a:gridCol w="2690147">
                  <a:extLst>
                    <a:ext uri="{9D8B030D-6E8A-4147-A177-3AD203B41FA5}">
                      <a16:colId xmlns:a16="http://schemas.microsoft.com/office/drawing/2014/main" val="1212825386"/>
                    </a:ext>
                  </a:extLst>
                </a:gridCol>
              </a:tblGrid>
              <a:tr h="1360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</a:rPr>
                        <a:t>Objectifs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</a:rPr>
                        <a:t>Moyens pour les atteindre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</a:rPr>
                        <a:t>Personnel impliqué dans la mise en </a:t>
                      </a:r>
                      <a:r>
                        <a:rPr lang="fr-FR" sz="1800" err="1">
                          <a:solidFill>
                            <a:schemeClr val="bg1"/>
                          </a:solidFill>
                          <a:effectLst/>
                        </a:rPr>
                        <a:t>oeuvre</a:t>
                      </a:r>
                      <a:endParaRPr lang="fr-FR" sz="2400" err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</a:rPr>
                        <a:t>Échéancier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bg1"/>
                          </a:solidFill>
                          <a:effectLst/>
                        </a:rPr>
                        <a:t>Bilan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42449"/>
                  </a:ext>
                </a:extLst>
              </a:tr>
              <a:tr h="78237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Poursuivre  la brigade d'élèves</a:t>
                      </a:r>
                      <a:endParaRPr lang="fr-FR"/>
                    </a:p>
                  </a:txBody>
                  <a:tcPr marL="119145" marR="11914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None/>
                      </a:pPr>
                      <a:endParaRPr lang="fr-FR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5750" lvl="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Se faire un horaire à présenter aux enseignants (quels élèves sont disponibles, quand, pour quelle demande?)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5750" lvl="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Former les élèves sur quelques problématiques ou utilisation des robots </a:t>
                      </a:r>
                      <a:r>
                        <a:rPr lang="fr-FR" sz="12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Ozobot</a:t>
                      </a:r>
                      <a:r>
                        <a:rPr lang="fr-FR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Spike, Scratch et aussi pour les TNI et les ordinateurs.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5750" lvl="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référer aux documents Brigade TIC sur le canal des responsables </a:t>
                      </a:r>
                      <a:r>
                        <a:rPr lang="fr-FR" sz="12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pédagonumériques</a:t>
                      </a:r>
                      <a:r>
                        <a:rPr lang="fr-FR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  <a:p>
                      <a:pPr marL="285750" lvl="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Débuter la formation de la brigade en fin d'année pour l'année suivante.</a:t>
                      </a:r>
                    </a:p>
                  </a:txBody>
                  <a:tcPr marL="119145" marR="11914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Responsables </a:t>
                      </a:r>
                      <a:r>
                        <a:rPr lang="fr-FR" sz="1200" err="1">
                          <a:effectLst/>
                        </a:rPr>
                        <a:t>pédagonumériques</a:t>
                      </a:r>
                    </a:p>
                  </a:txBody>
                  <a:tcPr marL="119145" marR="11914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Juin 2026</a:t>
                      </a:r>
                    </a:p>
                  </a:txBody>
                  <a:tcPr marL="119145" marR="119145" marT="0" marB="0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Les élèves sont choisis pour l'an prochain. 4 rencontres ont été faites pour expliquer le fonctionnement, sur quoi aider les enseignants (portable, ordi, imprimantes...), utilisation de Spike, Fonctionnement du iPad, aller chercher des applications dans </a:t>
                      </a:r>
                      <a:r>
                        <a:rPr lang="fr-FR" sz="1400" err="1">
                          <a:effectLst/>
                        </a:rPr>
                        <a:t>Students</a:t>
                      </a:r>
                      <a:r>
                        <a:rPr lang="fr-FR" sz="1400">
                          <a:effectLst/>
                        </a:rPr>
                        <a:t>, Scratch, </a:t>
                      </a:r>
                      <a:r>
                        <a:rPr lang="fr-FR" sz="1400" err="1">
                          <a:effectLst/>
                        </a:rPr>
                        <a:t>Ozobot</a:t>
                      </a:r>
                      <a:r>
                        <a:rPr lang="fr-FR" sz="1400">
                          <a:effectLst/>
                        </a:rPr>
                        <a:t>.</a:t>
                      </a:r>
                      <a:endParaRPr lang="fr-FR"/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400">
                        <a:effectLst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effectLst/>
                        </a:rPr>
                        <a:t>Il restera le fonctionnement des EV3 et des </a:t>
                      </a:r>
                      <a:r>
                        <a:rPr lang="fr-FR" sz="1400" err="1">
                          <a:effectLst/>
                        </a:rPr>
                        <a:t>Micro:bit</a:t>
                      </a:r>
                      <a:r>
                        <a:rPr lang="fr-FR" sz="1400">
                          <a:effectLst/>
                        </a:rPr>
                        <a:t>. </a:t>
                      </a:r>
                      <a:endParaRPr lang="fr-FR"/>
                    </a:p>
                  </a:txBody>
                  <a:tcPr marL="119145" marR="119145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2799"/>
                  </a:ext>
                </a:extLst>
              </a:tr>
              <a:tr h="7823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>
                        <a:effectLst/>
                      </a:endParaRP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marL="285750" lvl="0" indent="-2857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fr-FR" sz="1200"/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err="1">
                        <a:effectLst/>
                      </a:endParaRP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>
                        <a:effectLst/>
                      </a:endParaRPr>
                    </a:p>
                  </a:txBody>
                  <a:tcPr marL="119145" marR="119145" marT="0" marB="0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3100">
                        <a:effectLst/>
                      </a:endParaRPr>
                    </a:p>
                  </a:txBody>
                  <a:tcPr marL="119145" marR="119145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91006"/>
                  </a:ext>
                </a:extLst>
              </a:tr>
              <a:tr h="7823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>
                        <a:effectLst/>
                      </a:endParaRP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</a:pPr>
                      <a:endParaRPr lang="fr-FR" sz="1200">
                        <a:effectLst/>
                      </a:endParaRP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>
                        <a:effectLst/>
                      </a:endParaRP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>
                        <a:effectLst/>
                      </a:endParaRPr>
                    </a:p>
                  </a:txBody>
                  <a:tcPr marL="119145" marR="119145" marT="0" marB="0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3100" dirty="0">
                        <a:effectLst/>
                      </a:endParaRPr>
                    </a:p>
                  </a:txBody>
                  <a:tcPr marL="119145" marR="119145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30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7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BD5A192-3C15-4A20-ABFD-EF66ECB71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170304"/>
              </p:ext>
            </p:extLst>
          </p:nvPr>
        </p:nvGraphicFramePr>
        <p:xfrm>
          <a:off x="1758171" y="288277"/>
          <a:ext cx="8128000" cy="423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502380353"/>
                    </a:ext>
                  </a:extLst>
                </a:gridCol>
              </a:tblGrid>
              <a:tr h="481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>
                          <a:effectLst/>
                        </a:rPr>
                        <a:t>Notes / Suivis/Questions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959552"/>
                  </a:ext>
                </a:extLst>
              </a:tr>
              <a:tr h="2098440">
                <a:tc>
                  <a:txBody>
                    <a:bodyPr/>
                    <a:lstStyle/>
                    <a:p>
                      <a:pPr marL="285750" indent="-285750">
                        <a:buFont typeface="Calibri" panose="020B0604020202020204" pitchFamily="34" charset="0"/>
                        <a:buChar char="-"/>
                      </a:pPr>
                      <a:r>
                        <a:rPr lang="fr-CA" dirty="0"/>
                        <a:t>Carrefour d'apprentissage – Plan de déploiement en processus</a:t>
                      </a:r>
                    </a:p>
                    <a:p>
                      <a:pPr marL="285750" lvl="0" indent="-285750">
                        <a:buFont typeface="Calibri" panose="020B0604020202020204" pitchFamily="34" charset="0"/>
                        <a:buChar char="-"/>
                      </a:pPr>
                      <a:r>
                        <a:rPr lang="fr-CA" dirty="0"/>
                        <a:t>1- Informer la bibliothécaire des règles de vie dans un Carrefour d'apprentissage (déplacement de mobilier, s'asseoir par terre, niveau de bruit); A poursuivre</a:t>
                      </a:r>
                    </a:p>
                    <a:p>
                      <a:pPr marL="285750" lvl="0" indent="-285750">
                        <a:buFont typeface="Calibri" panose="020B0604020202020204" pitchFamily="34" charset="0"/>
                        <a:buChar char="-"/>
                      </a:pPr>
                      <a:r>
                        <a:rPr lang="fr-CA" dirty="0"/>
                        <a:t>2- Trouver une vidéo ou en faire une  avec les élèves de l'école à présenter aux enseignants pour qu'ils aient une image En processus</a:t>
                      </a:r>
                    </a:p>
                    <a:p>
                      <a:pPr marL="285750" lvl="0" indent="-285750">
                        <a:buFont typeface="Calibri" panose="020B0604020202020204" pitchFamily="34" charset="0"/>
                        <a:buChar char="-"/>
                      </a:pPr>
                      <a:r>
                        <a:rPr lang="fr-CA" dirty="0"/>
                        <a:t>3- Prévoir des périodes de bibliothèque où les enseignants viendront avec leur groupe et pourront vivre des activités au Carrefour ( semaine du 25 novembre), à poursuivre </a:t>
                      </a:r>
                    </a:p>
                    <a:p>
                      <a:pPr marL="0" lvl="0" indent="0">
                        <a:buFont typeface="Calibri"/>
                        <a:buNone/>
                      </a:pPr>
                      <a:endParaRPr lang="fr-CA" sz="1600" dirty="0"/>
                    </a:p>
                    <a:p>
                      <a:pPr marL="0" lvl="0" indent="0">
                        <a:buNone/>
                      </a:pPr>
                      <a:endParaRPr lang="fr-CA" sz="1600" dirty="0"/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fr-CA" sz="1600" dirty="0"/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fr-CA" sz="1600" dirty="0"/>
                    </a:p>
                    <a:p>
                      <a:pPr marL="0" lvl="0" indent="0">
                        <a:buNone/>
                      </a:pPr>
                      <a:endParaRPr lang="fr-CA" sz="1600" dirty="0"/>
                    </a:p>
                    <a:p>
                      <a:pPr marL="285750" lvl="0" indent="-285750">
                        <a:buFont typeface="Calibri" panose="020B0604020202020204" pitchFamily="34" charset="0"/>
                        <a:buChar char="-"/>
                      </a:pPr>
                      <a:endParaRPr lang="fr-CA" sz="16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70513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B98ED126-9096-4A54-ABB6-DF4F8949E505}"/>
              </a:ext>
            </a:extLst>
          </p:cNvPr>
          <p:cNvSpPr txBox="1"/>
          <p:nvPr/>
        </p:nvSpPr>
        <p:spPr>
          <a:xfrm>
            <a:off x="1754781" y="4753758"/>
            <a:ext cx="3162276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CA"/>
              <a:t>Date de la prochaine rencontre: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>
              <a:ea typeface="Calibri"/>
              <a:cs typeface="Calibri"/>
            </a:endParaRPr>
          </a:p>
        </p:txBody>
      </p:sp>
      <p:sp>
        <p:nvSpPr>
          <p:cNvPr id="5" name="Organigramme : Connecteur page suivante 4">
            <a:extLst>
              <a:ext uri="{FF2B5EF4-FFF2-40B4-BE49-F238E27FC236}">
                <a16:creationId xmlns:a16="http://schemas.microsoft.com/office/drawing/2014/main" id="{3A553D2F-CD15-4D13-A294-292B732676D2}"/>
              </a:ext>
            </a:extLst>
          </p:cNvPr>
          <p:cNvSpPr/>
          <p:nvPr/>
        </p:nvSpPr>
        <p:spPr>
          <a:xfrm rot="16200000">
            <a:off x="1385181" y="5000117"/>
            <a:ext cx="274643" cy="500333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31BFB3D-9320-4677-A101-C7F7F9376CBC}"/>
              </a:ext>
            </a:extLst>
          </p:cNvPr>
          <p:cNvSpPr/>
          <p:nvPr/>
        </p:nvSpPr>
        <p:spPr>
          <a:xfrm>
            <a:off x="1375394" y="5147466"/>
            <a:ext cx="195553" cy="2056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CA2659E-9042-4031-960F-15C047D0046A}"/>
              </a:ext>
            </a:extLst>
          </p:cNvPr>
          <p:cNvCxnSpPr/>
          <p:nvPr/>
        </p:nvCxnSpPr>
        <p:spPr>
          <a:xfrm>
            <a:off x="1820174" y="5426015"/>
            <a:ext cx="30968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04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7F077-8271-B841-4685-43361DF78C83}"/>
              </a:ext>
            </a:extLst>
          </p:cNvPr>
          <p:cNvSpPr>
            <a:spLocks noGrp="1"/>
          </p:cNvSpPr>
          <p:nvPr/>
        </p:nvSpPr>
        <p:spPr>
          <a:xfrm>
            <a:off x="809336" y="76487"/>
            <a:ext cx="10573327" cy="1042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>
                <a:cs typeface="Calibri Light"/>
              </a:rPr>
              <a:t>Documentation de soutien</a:t>
            </a:r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CC55DE-432B-8C76-4E49-13ECF6C68611}"/>
              </a:ext>
            </a:extLst>
          </p:cNvPr>
          <p:cNvSpPr txBox="1"/>
          <p:nvPr/>
        </p:nvSpPr>
        <p:spPr>
          <a:xfrm>
            <a:off x="123763" y="4792546"/>
            <a:ext cx="6743269" cy="25599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000">
                <a:cs typeface="Calibri"/>
              </a:rPr>
              <a:t>Source: </a:t>
            </a:r>
            <a:r>
              <a:rPr lang="fr-CA" sz="1000">
                <a:ea typeface="+mn-lt"/>
                <a:cs typeface="+mn-lt"/>
                <a:hlinkClick r:id="rId2"/>
              </a:rPr>
              <a:t>Liste complète des publications | Ministère de l'Éducation et Ministère de l'Enseignement supérieur (gouv.qc.ca)</a:t>
            </a:r>
            <a:endParaRPr lang="fr-CA" sz="1100">
              <a:cs typeface="Calibri" panose="020F0502020204030204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14C4CA6-3A85-EA66-C2EB-FC26DEA32A95}"/>
              </a:ext>
            </a:extLst>
          </p:cNvPr>
          <p:cNvGrpSpPr/>
          <p:nvPr/>
        </p:nvGrpSpPr>
        <p:grpSpPr>
          <a:xfrm>
            <a:off x="907218" y="1423467"/>
            <a:ext cx="4806080" cy="2834409"/>
            <a:chOff x="763154" y="1760823"/>
            <a:chExt cx="6857999" cy="4309562"/>
          </a:xfrm>
        </p:grpSpPr>
        <p:pic>
          <p:nvPicPr>
            <p:cNvPr id="7" name="Image 7">
              <a:extLst>
                <a:ext uri="{FF2B5EF4-FFF2-40B4-BE49-F238E27FC236}">
                  <a16:creationId xmlns:a16="http://schemas.microsoft.com/office/drawing/2014/main" id="{EA73DB7F-BD7D-FE7B-A5B8-54373D643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309" y="1760823"/>
              <a:ext cx="6697518" cy="3757767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DFE5D78-4C6F-BBDB-5960-69C7564D7D67}"/>
                </a:ext>
              </a:extLst>
            </p:cNvPr>
            <p:cNvSpPr txBox="1"/>
            <p:nvPr/>
          </p:nvSpPr>
          <p:spPr>
            <a:xfrm>
              <a:off x="763154" y="5424054"/>
              <a:ext cx="6857999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b="1">
                  <a:cs typeface="Calibri"/>
                  <a:hlinkClick r:id="rId4"/>
                </a:rPr>
                <a:t>Présentation du cadre de référence de la compétence numérique et autres documentations ministérielles.</a:t>
              </a:r>
              <a:endParaRPr lang="fr-FR" b="1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1E874AA-CF09-07B8-24F3-037ECAD5707D}"/>
              </a:ext>
            </a:extLst>
          </p:cNvPr>
          <p:cNvGrpSpPr/>
          <p:nvPr/>
        </p:nvGrpSpPr>
        <p:grpSpPr>
          <a:xfrm>
            <a:off x="6521938" y="1121083"/>
            <a:ext cx="2127739" cy="2306284"/>
            <a:chOff x="8736445" y="1693915"/>
            <a:chExt cx="2743200" cy="2936844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DB9AA0B-32DF-581D-889D-110624EFDAB9}"/>
                </a:ext>
              </a:extLst>
            </p:cNvPr>
            <p:cNvSpPr txBox="1"/>
            <p:nvPr/>
          </p:nvSpPr>
          <p:spPr>
            <a:xfrm>
              <a:off x="8881918" y="4249882"/>
              <a:ext cx="2491508" cy="3808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>
                  <a:ea typeface="+mn-lt"/>
                  <a:cs typeface="+mn-lt"/>
                  <a:hlinkClick r:id="rId5"/>
                </a:rPr>
                <a:t>Site web RÉCIT CSSD</a:t>
              </a:r>
              <a:endParaRPr lang="fr-FR"/>
            </a:p>
          </p:txBody>
        </p:sp>
        <p:pic>
          <p:nvPicPr>
            <p:cNvPr id="10" name="Image 10">
              <a:extLst>
                <a:ext uri="{FF2B5EF4-FFF2-40B4-BE49-F238E27FC236}">
                  <a16:creationId xmlns:a16="http://schemas.microsoft.com/office/drawing/2014/main" id="{1B6B8D6C-82B3-2EAB-9F10-1E5FC88C5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36445" y="1693915"/>
              <a:ext cx="2743200" cy="2546533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531CDFA-0CA6-A7FF-A25E-FBD0ADE3F26D}"/>
              </a:ext>
            </a:extLst>
          </p:cNvPr>
          <p:cNvGrpSpPr/>
          <p:nvPr/>
        </p:nvGrpSpPr>
        <p:grpSpPr>
          <a:xfrm>
            <a:off x="7107650" y="4793821"/>
            <a:ext cx="3602004" cy="1789960"/>
            <a:chOff x="7685810" y="4062017"/>
            <a:chExt cx="4070927" cy="2344567"/>
          </a:xfrm>
        </p:grpSpPr>
        <p:pic>
          <p:nvPicPr>
            <p:cNvPr id="13" name="Image 13">
              <a:extLst>
                <a:ext uri="{FF2B5EF4-FFF2-40B4-BE49-F238E27FC236}">
                  <a16:creationId xmlns:a16="http://schemas.microsoft.com/office/drawing/2014/main" id="{B7BD0F20-1AD6-2F1E-E0F7-36D9F60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5810" y="4062017"/>
              <a:ext cx="4070927" cy="1862784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4293213-9934-F1EE-B581-C99BFA1068A9}"/>
                </a:ext>
              </a:extLst>
            </p:cNvPr>
            <p:cNvSpPr txBox="1"/>
            <p:nvPr/>
          </p:nvSpPr>
          <p:spPr>
            <a:xfrm>
              <a:off x="7685810" y="5922817"/>
              <a:ext cx="4070925" cy="48376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>
                  <a:cs typeface="Calibri"/>
                  <a:hlinkClick r:id="rId8"/>
                </a:rPr>
                <a:t>INFO-SRÉ</a:t>
              </a:r>
              <a:endParaRPr lang="fr-CA">
                <a:cs typeface="Calibri"/>
              </a:endParaRPr>
            </a:p>
          </p:txBody>
        </p:sp>
      </p:grpSp>
      <p:pic>
        <p:nvPicPr>
          <p:cNvPr id="16" name="Image 15" descr="Une image contenant texte, capture d’écran, cercle&#10;&#10;Description générée automatiquement">
            <a:extLst>
              <a:ext uri="{FF2B5EF4-FFF2-40B4-BE49-F238E27FC236}">
                <a16:creationId xmlns:a16="http://schemas.microsoft.com/office/drawing/2014/main" id="{AADAAD30-0F36-0272-49FB-3FE3A90662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1601" y="2272690"/>
            <a:ext cx="2809875" cy="162877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9B1B02B-FF58-9EF8-0183-8A72EA0FC904}"/>
              </a:ext>
            </a:extLst>
          </p:cNvPr>
          <p:cNvSpPr txBox="1"/>
          <p:nvPr/>
        </p:nvSpPr>
        <p:spPr>
          <a:xfrm>
            <a:off x="8944708" y="4001477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1600" u="sng">
                <a:solidFill>
                  <a:srgbClr val="0563C1"/>
                </a:solidFill>
                <a:cs typeface="Segoe UI"/>
                <a:hlinkClick r:id="rId10"/>
              </a:rPr>
              <a:t>Offre de formation 24-25</a:t>
            </a:r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E006F45-2961-D2EC-0D06-2D3E2B3B989E}"/>
              </a:ext>
            </a:extLst>
          </p:cNvPr>
          <p:cNvGrpSpPr/>
          <p:nvPr/>
        </p:nvGrpSpPr>
        <p:grpSpPr>
          <a:xfrm>
            <a:off x="907646" y="5376365"/>
            <a:ext cx="2907533" cy="920102"/>
            <a:chOff x="1252360" y="5403580"/>
            <a:chExt cx="3500483" cy="1169833"/>
          </a:xfrm>
        </p:grpSpPr>
        <p:sp>
          <p:nvSpPr>
            <p:cNvPr id="5" name="ZoneTexte 3">
              <a:extLst>
                <a:ext uri="{FF2B5EF4-FFF2-40B4-BE49-F238E27FC236}">
                  <a16:creationId xmlns:a16="http://schemas.microsoft.com/office/drawing/2014/main" id="{2504F88C-A98C-01AD-3D56-8B4772E859D5}"/>
                </a:ext>
              </a:extLst>
            </p:cNvPr>
            <p:cNvSpPr txBox="1"/>
            <p:nvPr/>
          </p:nvSpPr>
          <p:spPr>
            <a:xfrm>
              <a:off x="1630945" y="6204081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hlinkClick r:id="rId11"/>
                </a:rPr>
                <a:t>https://campus.recit.qc.ca/</a:t>
              </a:r>
              <a:r>
                <a:rPr lang="en-US"/>
                <a:t> </a:t>
              </a:r>
              <a:endParaRPr lang="fr-FR"/>
            </a:p>
          </p:txBody>
        </p:sp>
        <p:pic>
          <p:nvPicPr>
            <p:cNvPr id="6" name="Image 5" descr="Une image contenant texte, Police, capture d’écran, logo&#10;&#10;Description générée automatiquement">
              <a:extLst>
                <a:ext uri="{FF2B5EF4-FFF2-40B4-BE49-F238E27FC236}">
                  <a16:creationId xmlns:a16="http://schemas.microsoft.com/office/drawing/2014/main" id="{D06EFE8C-6955-52F1-977C-241680A7B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t="3030" r="1208" b="-1515"/>
            <a:stretch/>
          </p:blipFill>
          <p:spPr>
            <a:xfrm>
              <a:off x="1252360" y="5403580"/>
              <a:ext cx="3500483" cy="7035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250466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F3C55357F1142A1C16BF94DA07B1B" ma:contentTypeVersion="17" ma:contentTypeDescription="Crée un document." ma:contentTypeScope="" ma:versionID="2c74994dfee116d74347f95729507adc">
  <xsd:schema xmlns:xsd="http://www.w3.org/2001/XMLSchema" xmlns:xs="http://www.w3.org/2001/XMLSchema" xmlns:p="http://schemas.microsoft.com/office/2006/metadata/properties" xmlns:ns2="a8c8b545-8fa4-4ae5-b633-26ed32025cff" xmlns:ns3="c5088815-e546-4910-a093-2c1ceb7e8103" targetNamespace="http://schemas.microsoft.com/office/2006/metadata/properties" ma:root="true" ma:fieldsID="2d7fb59d595bfdabb0cd14f481e6ce6e" ns2:_="" ns3:_="">
    <xsd:import namespace="a8c8b545-8fa4-4ae5-b633-26ed32025cff"/>
    <xsd:import namespace="c5088815-e546-4910-a093-2c1ceb7e81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8b545-8fa4-4ae5-b633-26ed32025c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37d59920-1316-433a-974d-c0f1747c70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088815-e546-4910-a093-2c1ceb7e81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2ffad51-39d3-4e4a-be69-921702419f39}" ma:internalName="TaxCatchAll" ma:showField="CatchAllData" ma:web="c5088815-e546-4910-a093-2c1ceb7e81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088815-e546-4910-a093-2c1ceb7e8103">
      <UserInfo>
        <DisplayName/>
        <AccountId xsi:nil="true"/>
        <AccountType/>
      </UserInfo>
    </SharedWithUsers>
    <TaxCatchAll xmlns="c5088815-e546-4910-a093-2c1ceb7e8103" xsi:nil="true"/>
    <lcf76f155ced4ddcb4097134ff3c332f xmlns="a8c8b545-8fa4-4ae5-b633-26ed32025c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8BB164-EE5D-4D74-B717-CF68BF6D68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c8b545-8fa4-4ae5-b633-26ed32025cff"/>
    <ds:schemaRef ds:uri="c5088815-e546-4910-a093-2c1ceb7e81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B929CE-A58A-46F8-A396-878FC9BFAA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A17283-1940-441F-B524-0CB166794FA7}">
  <ds:schemaRefs>
    <ds:schemaRef ds:uri="http://schemas.microsoft.com/office/2006/documentManagement/types"/>
    <ds:schemaRef ds:uri="a8c8b545-8fa4-4ae5-b633-26ed32025cff"/>
    <ds:schemaRef ds:uri="c5088815-e546-4910-a093-2c1ceb7e810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648</Words>
  <Application>Microsoft Office PowerPoint</Application>
  <PresentationFormat>Grand écran</PresentationFormat>
  <Paragraphs>81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Segoe UI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Dubois Marie-Chantal</dc:creator>
  <cp:lastModifiedBy>Barbe Nathalie</cp:lastModifiedBy>
  <cp:revision>36</cp:revision>
  <cp:lastPrinted>2025-01-06T15:46:52Z</cp:lastPrinted>
  <dcterms:created xsi:type="dcterms:W3CDTF">2022-09-12T19:04:08Z</dcterms:created>
  <dcterms:modified xsi:type="dcterms:W3CDTF">2025-04-14T20:03:02Z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0x010100F6DF3C55357F1142A1C16BF94DA07B1B</vt:lpwstr>
  </property>
  <property fmtid="{D5CDD505-2E9C-101B-9397-08002B2CF9AE}" pid="3" name="Order">
    <vt:r8>3827600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